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3" r:id="rId2"/>
    <p:sldId id="257" r:id="rId3"/>
    <p:sldId id="259" r:id="rId4"/>
    <p:sldId id="277" r:id="rId5"/>
    <p:sldId id="284" r:id="rId6"/>
    <p:sldId id="281" r:id="rId7"/>
    <p:sldId id="285" r:id="rId8"/>
    <p:sldId id="289" r:id="rId9"/>
    <p:sldId id="290" r:id="rId10"/>
    <p:sldId id="271" r:id="rId11"/>
    <p:sldId id="288" r:id="rId12"/>
    <p:sldId id="287" r:id="rId13"/>
    <p:sldId id="272" r:id="rId14"/>
    <p:sldId id="292" r:id="rId15"/>
    <p:sldId id="293" r:id="rId16"/>
    <p:sldId id="286" r:id="rId17"/>
    <p:sldId id="282" r:id="rId18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4EC"/>
    <a:srgbClr val="3693FA"/>
    <a:srgbClr val="3BAAF5"/>
    <a:srgbClr val="44B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4940C-2945-4C04-9CFB-9BA863A027D6}" type="datetimeFigureOut">
              <a:rPr lang="nl-NL" smtClean="0"/>
              <a:t>13-3-2020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6CC79-D202-4548-8BFA-DE1BD4060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989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E826F-746C-4E89-989D-710EEF8AF608}" type="datetimeFigureOut">
              <a:rPr lang="nl-NL" smtClean="0"/>
              <a:t>13-3-2020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D087C-EE4C-46CD-9C5E-3EF5DEC87D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55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</a:pPr>
            <a:endParaRPr lang="nl-NL" altLang="nl-NL"/>
          </a:p>
        </p:txBody>
      </p:sp>
      <p:sp>
        <p:nvSpPr>
          <p:cNvPr id="5222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A6D08B-34E7-406F-97F9-0314B946394B}" type="slidenum">
              <a:rPr lang="nl-NL" altLang="nl-NL" baseline="0"/>
              <a:pPr/>
              <a:t>8</a:t>
            </a:fld>
            <a:endParaRPr lang="nl-NL" altLang="nl-NL" baseline="0"/>
          </a:p>
        </p:txBody>
      </p:sp>
    </p:spTree>
    <p:extLst>
      <p:ext uri="{BB962C8B-B14F-4D97-AF65-F5344CB8AC3E}">
        <p14:creationId xmlns:p14="http://schemas.microsoft.com/office/powerpoint/2010/main" val="384250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</a:pPr>
            <a:endParaRPr lang="nl-NL" altLang="nl-NL"/>
          </a:p>
        </p:txBody>
      </p:sp>
      <p:sp>
        <p:nvSpPr>
          <p:cNvPr id="532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D4E406-22BF-4189-B17E-B099D571DF9F}" type="slidenum">
              <a:rPr lang="nl-NL" altLang="nl-NL" baseline="0"/>
              <a:pPr/>
              <a:t>9</a:t>
            </a:fld>
            <a:endParaRPr lang="nl-NL" altLang="nl-NL" baseline="0"/>
          </a:p>
        </p:txBody>
      </p:sp>
    </p:spTree>
    <p:extLst>
      <p:ext uri="{BB962C8B-B14F-4D97-AF65-F5344CB8AC3E}">
        <p14:creationId xmlns:p14="http://schemas.microsoft.com/office/powerpoint/2010/main" val="247992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61ED-42DE-4C2D-B2AE-2A03BC72B40E}" type="datetimeFigureOut">
              <a:rPr lang="nl-NL" smtClean="0"/>
              <a:t>13-3-2020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9235-EC63-4AA2-A6BA-F434DDC1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02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61ED-42DE-4C2D-B2AE-2A03BC72B40E}" type="datetimeFigureOut">
              <a:rPr lang="nl-NL" smtClean="0"/>
              <a:t>13-3-2020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9235-EC63-4AA2-A6BA-F434DDC1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3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61ED-42DE-4C2D-B2AE-2A03BC72B40E}" type="datetimeFigureOut">
              <a:rPr lang="nl-NL" smtClean="0"/>
              <a:t>13-3-2020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9235-EC63-4AA2-A6BA-F434DDC1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01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61ED-42DE-4C2D-B2AE-2A03BC72B40E}" type="datetimeFigureOut">
              <a:rPr lang="nl-NL" smtClean="0"/>
              <a:t>13-3-2020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9235-EC63-4AA2-A6BA-F434DDC1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50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61ED-42DE-4C2D-B2AE-2A03BC72B40E}" type="datetimeFigureOut">
              <a:rPr lang="nl-NL" smtClean="0"/>
              <a:t>13-3-2020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9235-EC63-4AA2-A6BA-F434DDC1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76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61ED-42DE-4C2D-B2AE-2A03BC72B40E}" type="datetimeFigureOut">
              <a:rPr lang="nl-NL" smtClean="0"/>
              <a:t>13-3-2020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9235-EC63-4AA2-A6BA-F434DDC1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29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61ED-42DE-4C2D-B2AE-2A03BC72B40E}" type="datetimeFigureOut">
              <a:rPr lang="nl-NL" smtClean="0"/>
              <a:t>13-3-2020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9235-EC63-4AA2-A6BA-F434DDC1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72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61ED-42DE-4C2D-B2AE-2A03BC72B40E}" type="datetimeFigureOut">
              <a:rPr lang="nl-NL" smtClean="0"/>
              <a:t>13-3-2020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9235-EC63-4AA2-A6BA-F434DDC1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0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61ED-42DE-4C2D-B2AE-2A03BC72B40E}" type="datetimeFigureOut">
              <a:rPr lang="nl-NL" smtClean="0"/>
              <a:t>13-3-2020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9235-EC63-4AA2-A6BA-F434DDC1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31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61ED-42DE-4C2D-B2AE-2A03BC72B40E}" type="datetimeFigureOut">
              <a:rPr lang="nl-NL" smtClean="0"/>
              <a:t>13-3-2020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9235-EC63-4AA2-A6BA-F434DDC1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443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61ED-42DE-4C2D-B2AE-2A03BC72B40E}" type="datetimeFigureOut">
              <a:rPr lang="nl-NL" smtClean="0"/>
              <a:t>13-3-2020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9235-EC63-4AA2-A6BA-F434DDC1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70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561ED-42DE-4C2D-B2AE-2A03BC72B40E}" type="datetimeFigureOut">
              <a:rPr lang="nl-NL" smtClean="0"/>
              <a:t>13-3-2020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69235-EC63-4AA2-A6BA-F434DDC1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30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3741B.9E1D369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3741B.9E1D369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3741B.9E1D369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3741B.9E1D3690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3741B.9E1D369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3741B.9E1D3690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n.hyndycz@bam.com" TargetMode="External"/><Relationship Id="rId5" Type="http://schemas.openxmlformats.org/officeDocument/2006/relationships/hyperlink" Target="mailto:richard.h.janssen@bam.com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3741B.9E1D369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cid:image002.png@01D3741B.9E1D369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3741B.9E1D369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3741B.9E1D369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3741B.9E1D369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3741B.9E1D369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3741B.9E1D369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3741B.9E1D369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3741B.9E1D369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cid:image002.png@01D3741B.9E1D3690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cid:image002.png@01D3741B.9E1D3690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 </a:t>
            </a:r>
            <a:r>
              <a:rPr lang="nl-NL" b="1" dirty="0"/>
              <a:t>MAURITSWEG FASE 2 </a:t>
            </a:r>
          </a:p>
        </p:txBody>
      </p:sp>
      <p:pic>
        <p:nvPicPr>
          <p:cNvPr id="4" name="Afbeelding 1" descr="cid:image002.png@01D3741B.9E1D3690">
            <a:extLst>
              <a:ext uri="{FF2B5EF4-FFF2-40B4-BE49-F238E27FC236}">
                <a16:creationId xmlns:a16="http://schemas.microsoft.com/office/drawing/2014/main" xmlns="" id="{D6E4DB6C-3AAD-4EA2-9BAC-1E43D28E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8"/>
            <a:ext cx="1352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C1579080-D380-4E0B-8086-3C78DE313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0759"/>
          <a:stretch/>
        </p:blipFill>
        <p:spPr>
          <a:xfrm>
            <a:off x="10157731" y="213034"/>
            <a:ext cx="1829977" cy="814872"/>
          </a:xfrm>
          <a:prstGeom prst="rect">
            <a:avLst/>
          </a:prstGeo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23658" y="1545021"/>
            <a:ext cx="8810917" cy="46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0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2427890" y="405524"/>
            <a:ext cx="6238316" cy="75601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Fasering en planning</a:t>
            </a:r>
          </a:p>
        </p:txBody>
      </p:sp>
      <p:pic>
        <p:nvPicPr>
          <p:cNvPr id="7" name="Afbeelding 1" descr="cid:image002.png@01D3741B.9E1D369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8"/>
            <a:ext cx="1352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2" y="6416823"/>
            <a:ext cx="1950154" cy="268584"/>
          </a:xfrm>
          <a:prstGeom prst="rect">
            <a:avLst/>
          </a:prstGeom>
        </p:spPr>
      </p:pic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7CED8A42-FD84-440F-90FF-21B4EF7ADC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0759"/>
          <a:stretch/>
        </p:blipFill>
        <p:spPr>
          <a:xfrm>
            <a:off x="10157731" y="213034"/>
            <a:ext cx="1829977" cy="81487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550" y="104333"/>
            <a:ext cx="8943593" cy="66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xmlns="" id="{5687E78D-5FD1-4551-84CF-A65565673E9D}"/>
              </a:ext>
            </a:extLst>
          </p:cNvPr>
          <p:cNvSpPr txBox="1">
            <a:spLocks/>
          </p:cNvSpPr>
          <p:nvPr/>
        </p:nvSpPr>
        <p:spPr>
          <a:xfrm>
            <a:off x="2427890" y="405524"/>
            <a:ext cx="6238316" cy="756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/>
              <a:t>Fasering en planning</a:t>
            </a:r>
            <a:endParaRPr lang="nl-NL" dirty="0"/>
          </a:p>
        </p:txBody>
      </p:sp>
      <p:pic>
        <p:nvPicPr>
          <p:cNvPr id="8" name="Afbeelding 1" descr="cid:image002.png@01D3741B.9E1D3690">
            <a:extLst>
              <a:ext uri="{FF2B5EF4-FFF2-40B4-BE49-F238E27FC236}">
                <a16:creationId xmlns:a16="http://schemas.microsoft.com/office/drawing/2014/main" xmlns="" id="{A9008CAF-69E2-4F67-A98F-D768B8778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8"/>
            <a:ext cx="1352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424F1CC7-03EF-4D98-964A-0856968024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0759"/>
          <a:stretch/>
        </p:blipFill>
        <p:spPr>
          <a:xfrm>
            <a:off x="10157731" y="213034"/>
            <a:ext cx="1829977" cy="81487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932C1971-0D19-4422-981C-07CBFD242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85" y="1482271"/>
            <a:ext cx="11495229" cy="48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2427890" y="405524"/>
            <a:ext cx="6238316" cy="75601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Bereikbaarheid </a:t>
            </a:r>
          </a:p>
        </p:txBody>
      </p:sp>
      <p:pic>
        <p:nvPicPr>
          <p:cNvPr id="7" name="Afbeelding 1" descr="cid:image002.png@01D3741B.9E1D369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8"/>
            <a:ext cx="1352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2" y="6416823"/>
            <a:ext cx="1950154" cy="26858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" y="5788172"/>
            <a:ext cx="9134990" cy="106982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8869E1DD-0E94-4E6F-BBF9-EAD057B55649}"/>
              </a:ext>
            </a:extLst>
          </p:cNvPr>
          <p:cNvSpPr txBox="1"/>
          <p:nvPr/>
        </p:nvSpPr>
        <p:spPr>
          <a:xfrm>
            <a:off x="2427890" y="1073020"/>
            <a:ext cx="776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Lokaal verkeer en aanwonenden via omliggende wegen en zijstraten bereikbaar. </a:t>
            </a:r>
          </a:p>
          <a:p>
            <a:r>
              <a:rPr lang="nl-NL" dirty="0"/>
              <a:t>Mauritsweg is afgesloten voor doorgaand verkeer.</a:t>
            </a:r>
          </a:p>
        </p:txBody>
      </p:sp>
      <p:pic>
        <p:nvPicPr>
          <p:cNvPr id="8" name="Afbeelding 7" descr="Afbeelding met tekst, kaart&#10;&#10;Automatisch gegenereerde beschrijving">
            <a:extLst>
              <a:ext uri="{FF2B5EF4-FFF2-40B4-BE49-F238E27FC236}">
                <a16:creationId xmlns:a16="http://schemas.microsoft.com/office/drawing/2014/main" xmlns="" id="{70911F55-CCB1-4F08-A810-B45E127D0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70" y="1652827"/>
            <a:ext cx="6881327" cy="4763996"/>
          </a:xfrm>
          <a:prstGeom prst="rect">
            <a:avLst/>
          </a:prstGeom>
        </p:spPr>
      </p:pic>
      <p:pic>
        <p:nvPicPr>
          <p:cNvPr id="11" name="Afbeelding 10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D8FEC2C0-8B63-4402-A1CA-03F17CD022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0759"/>
          <a:stretch/>
        </p:blipFill>
        <p:spPr>
          <a:xfrm>
            <a:off x="10157731" y="213034"/>
            <a:ext cx="1829977" cy="8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01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" descr="cid:image002.png@01D3741B.9E1D369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8"/>
            <a:ext cx="1352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2" y="6416823"/>
            <a:ext cx="1950154" cy="268584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Woningen / bedrijven zijn te voet bereikbaar via:</a:t>
            </a:r>
            <a:endParaRPr lang="nl-NL" sz="1600" dirty="0"/>
          </a:p>
          <a:p>
            <a:pPr lvl="1"/>
            <a:r>
              <a:rPr lang="nl-NL" dirty="0"/>
              <a:t>Bestaande trottoirs of via</a:t>
            </a:r>
          </a:p>
          <a:p>
            <a:pPr lvl="1"/>
            <a:r>
              <a:rPr lang="nl-NL" dirty="0"/>
              <a:t>Loopschotten of via </a:t>
            </a:r>
          </a:p>
          <a:p>
            <a:pPr lvl="1"/>
            <a:r>
              <a:rPr lang="nl-NL" dirty="0"/>
              <a:t>Nieuwe bestrating trottoirs / Asfalt hoofdrijbaan</a:t>
            </a:r>
          </a:p>
          <a:p>
            <a:pPr marL="457200" lvl="1" indent="0">
              <a:buNone/>
            </a:pPr>
            <a:r>
              <a:rPr lang="nl-NL" dirty="0"/>
              <a:t>Uitgangspunt is dat auto’s parkeren in de zijstraten of buiten de werkvakken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Bedrijven met transport wordt een maatwerk afspraak gemaakt:</a:t>
            </a:r>
          </a:p>
          <a:p>
            <a:pPr lvl="1"/>
            <a:r>
              <a:rPr lang="nl-NL" dirty="0"/>
              <a:t>Afstemming over tijdstip van transport met de uitvoerder</a:t>
            </a:r>
          </a:p>
          <a:p>
            <a:pPr lvl="1"/>
            <a:r>
              <a:rPr lang="nl-NL" dirty="0"/>
              <a:t>Tijdelijke voorzieningen i.v.m. bereikbaarheid in overleg met de uitvoerder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xmlns="" id="{40D63C24-59B3-4241-A5FE-A80D1E9EBEEF}"/>
              </a:ext>
            </a:extLst>
          </p:cNvPr>
          <p:cNvSpPr txBox="1">
            <a:spLocks/>
          </p:cNvSpPr>
          <p:nvPr/>
        </p:nvSpPr>
        <p:spPr>
          <a:xfrm>
            <a:off x="2427890" y="405524"/>
            <a:ext cx="6238316" cy="756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Bereikbaarheid 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6EA6757A-6113-43A2-9B19-C87B7FAF60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0759"/>
          <a:stretch/>
        </p:blipFill>
        <p:spPr>
          <a:xfrm>
            <a:off x="10157731" y="213034"/>
            <a:ext cx="1829977" cy="8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38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" descr="cid:image002.png@01D3741B.9E1D369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8"/>
            <a:ext cx="1352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2" y="6416823"/>
            <a:ext cx="1950154" cy="268584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Via nieuwsbrief:</a:t>
            </a:r>
            <a:endParaRPr lang="nl-NL" sz="1600" dirty="0"/>
          </a:p>
          <a:p>
            <a:pPr lvl="1"/>
            <a:r>
              <a:rPr lang="nl-NL" dirty="0"/>
              <a:t>Nieuwsbrief analoog als digitaal</a:t>
            </a:r>
          </a:p>
          <a:p>
            <a:pPr lvl="1"/>
            <a:r>
              <a:rPr lang="nl-NL" dirty="0"/>
              <a:t>Bij alle bewoners van de Mauritsweg voor aanvang start werk</a:t>
            </a:r>
          </a:p>
          <a:p>
            <a:pPr lvl="1"/>
            <a:r>
              <a:rPr lang="nl-NL" dirty="0"/>
              <a:t>Bij verandering van fasering bij de direct aanwonenden </a:t>
            </a:r>
            <a:r>
              <a:rPr lang="nl-NL" sz="2000" dirty="0"/>
              <a:t>(digitaal allen)</a:t>
            </a:r>
          </a:p>
          <a:p>
            <a:pPr lvl="1"/>
            <a:r>
              <a:rPr lang="nl-NL" dirty="0"/>
              <a:t>Aanmelden digitale nieuwsbrief via </a:t>
            </a:r>
            <a:r>
              <a:rPr lang="nl-NL" dirty="0">
                <a:hlinkClick r:id="rId5"/>
              </a:rPr>
              <a:t>richard.h.janssen@bam.com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Contact op het werk:</a:t>
            </a:r>
          </a:p>
          <a:p>
            <a:pPr lvl="1"/>
            <a:r>
              <a:rPr lang="nl-NL" dirty="0"/>
              <a:t>Via uitvoerder Ron Hyndycz: </a:t>
            </a:r>
            <a:r>
              <a:rPr lang="nl-NL" dirty="0">
                <a:hlinkClick r:id="rId6"/>
              </a:rPr>
              <a:t>ron.hyndycz@bam.com</a:t>
            </a:r>
            <a:r>
              <a:rPr lang="nl-NL" dirty="0"/>
              <a:t> of 06-23011924</a:t>
            </a:r>
          </a:p>
          <a:p>
            <a:pPr lvl="1"/>
            <a:r>
              <a:rPr lang="nl-NL" dirty="0"/>
              <a:t>Inloopspreekuur in de keet op een vast tijdstip </a:t>
            </a:r>
            <a:r>
              <a:rPr lang="nl-NL" sz="2000" dirty="0"/>
              <a:t>(volgt via nieuwsbrief)</a:t>
            </a:r>
          </a:p>
          <a:p>
            <a:pPr lvl="1"/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xmlns="" id="{40D63C24-59B3-4241-A5FE-A80D1E9EBEEF}"/>
              </a:ext>
            </a:extLst>
          </p:cNvPr>
          <p:cNvSpPr txBox="1">
            <a:spLocks/>
          </p:cNvSpPr>
          <p:nvPr/>
        </p:nvSpPr>
        <p:spPr>
          <a:xfrm>
            <a:off x="2427890" y="405524"/>
            <a:ext cx="6238316" cy="756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Communicatie 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ACA3B691-C72C-4A24-B383-96C62BE985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0759"/>
          <a:stretch/>
        </p:blipFill>
        <p:spPr>
          <a:xfrm>
            <a:off x="10157731" y="213034"/>
            <a:ext cx="1829977" cy="8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4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" descr="cid:image002.png@01D3741B.9E1D369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8"/>
            <a:ext cx="1352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2" y="6416823"/>
            <a:ext cx="1950154" cy="268584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Van te voren zal een bouwkundige opname van de aanliggende panden gemaakt worden (in- als uitwendig). Hierover zult u apart worden geïnformeerd door het bureau welke de opname uitvoert.</a:t>
            </a:r>
          </a:p>
          <a:p>
            <a:endParaRPr lang="nl-NL" dirty="0"/>
          </a:p>
          <a:p>
            <a:r>
              <a:rPr lang="nl-NL" dirty="0"/>
              <a:t>Ophalen huisvuil: containers plaatsen op de kop van het </a:t>
            </a:r>
            <a:r>
              <a:rPr lang="nl-NL" dirty="0" err="1"/>
              <a:t>werkvak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xmlns="" id="{40D63C24-59B3-4241-A5FE-A80D1E9EBEEF}"/>
              </a:ext>
            </a:extLst>
          </p:cNvPr>
          <p:cNvSpPr txBox="1">
            <a:spLocks/>
          </p:cNvSpPr>
          <p:nvPr/>
        </p:nvSpPr>
        <p:spPr>
          <a:xfrm>
            <a:off x="2427890" y="405524"/>
            <a:ext cx="6238316" cy="756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Overige zaken 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C9F8DFC3-0DCE-4C30-BA0C-1079E1B787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0759"/>
          <a:stretch/>
        </p:blipFill>
        <p:spPr>
          <a:xfrm>
            <a:off x="10157731" y="213034"/>
            <a:ext cx="1829977" cy="8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5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57242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 </a:t>
            </a:r>
            <a:r>
              <a:rPr lang="nl-NL" b="1" dirty="0"/>
              <a:t>MAURITSWEG FASE 2 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896" y="1825625"/>
            <a:ext cx="8632208" cy="4351338"/>
          </a:xfrm>
          <a:prstGeom prst="rect">
            <a:avLst/>
          </a:prstGeom>
        </p:spPr>
      </p:pic>
      <p:pic>
        <p:nvPicPr>
          <p:cNvPr id="4" name="Afbeelding 1" descr="cid:image002.png@01D3741B.9E1D3690">
            <a:extLst>
              <a:ext uri="{FF2B5EF4-FFF2-40B4-BE49-F238E27FC236}">
                <a16:creationId xmlns:a16="http://schemas.microsoft.com/office/drawing/2014/main" xmlns="" id="{7A582754-EC25-4FF4-A21D-D91DE102B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8"/>
            <a:ext cx="1352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81270EA0-60A9-46F7-8911-0A2A788DF9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0759"/>
          <a:stretch/>
        </p:blipFill>
        <p:spPr>
          <a:xfrm>
            <a:off x="10157731" y="213034"/>
            <a:ext cx="1829977" cy="8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0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cid:image002.png@01D3741B.9E1D369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8"/>
            <a:ext cx="1352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2" y="6416823"/>
            <a:ext cx="1950154" cy="268584"/>
          </a:xfrm>
          <a:prstGeom prst="rect">
            <a:avLst/>
          </a:prstGeom>
        </p:spPr>
      </p:pic>
      <p:sp>
        <p:nvSpPr>
          <p:cNvPr id="5" name="AutoShape 6" descr="Afbeeldingsresultaat voor Vr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Vragen aan de tafels  </a:t>
            </a:r>
            <a:endParaRPr lang="nl-NL" b="1" dirty="0"/>
          </a:p>
        </p:txBody>
      </p:sp>
      <p:pic>
        <p:nvPicPr>
          <p:cNvPr id="1036" name="Picture 12" descr="Afbeeldingsresultaat voor Vragen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59" y="1690688"/>
            <a:ext cx="6132786" cy="45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9BB1C763-840C-46E8-A60E-0D18C0F85B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0759"/>
          <a:stretch/>
        </p:blipFill>
        <p:spPr>
          <a:xfrm>
            <a:off x="10157731" y="213034"/>
            <a:ext cx="1829977" cy="8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4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88462"/>
            <a:ext cx="3519616" cy="1325563"/>
          </a:xfrm>
        </p:spPr>
        <p:txBody>
          <a:bodyPr/>
          <a:lstStyle/>
          <a:p>
            <a:r>
              <a:rPr lang="nl-NL" dirty="0">
                <a:latin typeface="Arial Rounded MT Bold" panose="020F0704030504030204" pitchFamily="34" charset="0"/>
              </a:rPr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414025"/>
            <a:ext cx="10515600" cy="2820516"/>
          </a:xfrm>
        </p:spPr>
        <p:txBody>
          <a:bodyPr>
            <a:normAutofit fontScale="70000" lnSpcReduction="20000"/>
          </a:bodyPr>
          <a:lstStyle/>
          <a:p>
            <a:r>
              <a:rPr lang="nl-NL" dirty="0">
                <a:latin typeface="Arial Rounded MT Bold" panose="020F0704030504030204" pitchFamily="34" charset="0"/>
              </a:rPr>
              <a:t>Welkomstwoord door wethouder Hendrix </a:t>
            </a:r>
          </a:p>
          <a:p>
            <a:r>
              <a:rPr lang="nl-NL" dirty="0">
                <a:latin typeface="Arial Rounded MT Bold" panose="020F0704030504030204" pitchFamily="34" charset="0"/>
              </a:rPr>
              <a:t>Voorstellen van het projectteam </a:t>
            </a:r>
          </a:p>
          <a:p>
            <a:r>
              <a:rPr lang="nl-NL" dirty="0">
                <a:latin typeface="Arial Rounded MT Bold" panose="020F0704030504030204" pitchFamily="34" charset="0"/>
              </a:rPr>
              <a:t>Korte terugblik </a:t>
            </a:r>
          </a:p>
          <a:p>
            <a:r>
              <a:rPr lang="nl-NL" dirty="0">
                <a:latin typeface="Arial Rounded MT Bold" panose="020F0704030504030204" pitchFamily="34" charset="0"/>
              </a:rPr>
              <a:t>Inzoomen op het Ontwerp</a:t>
            </a:r>
          </a:p>
          <a:p>
            <a:r>
              <a:rPr lang="nl-NL" dirty="0">
                <a:latin typeface="Arial Rounded MT Bold" panose="020F0704030504030204" pitchFamily="34" charset="0"/>
              </a:rPr>
              <a:t>Planning en </a:t>
            </a:r>
            <a:r>
              <a:rPr lang="nl-NL" dirty="0" smtClean="0">
                <a:latin typeface="Arial Rounded MT Bold" panose="020F0704030504030204" pitchFamily="34" charset="0"/>
              </a:rPr>
              <a:t>overlast</a:t>
            </a:r>
          </a:p>
          <a:p>
            <a:r>
              <a:rPr lang="nl-NL" dirty="0" smtClean="0">
                <a:latin typeface="Arial Rounded MT Bold" panose="020F0704030504030204" pitchFamily="34" charset="0"/>
              </a:rPr>
              <a:t>Einde plenaire bijeenkomst</a:t>
            </a:r>
            <a:endParaRPr lang="nl-NL" dirty="0">
              <a:latin typeface="Arial Rounded MT Bold" panose="020F0704030504030204" pitchFamily="34" charset="0"/>
            </a:endParaRPr>
          </a:p>
          <a:p>
            <a:r>
              <a:rPr lang="nl-NL" dirty="0">
                <a:latin typeface="Arial Rounded MT Bold" panose="020F0704030504030204" pitchFamily="34" charset="0"/>
              </a:rPr>
              <a:t>Korte pauze</a:t>
            </a:r>
          </a:p>
          <a:p>
            <a:r>
              <a:rPr lang="nl-NL" dirty="0">
                <a:latin typeface="Arial Rounded MT Bold" panose="020F0704030504030204" pitchFamily="34" charset="0"/>
              </a:rPr>
              <a:t>Locatie specifieke vragen/opmerkingen aan tafels</a:t>
            </a:r>
          </a:p>
          <a:p>
            <a:endParaRPr lang="nl-NL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2049" name="Afbeelding 1" descr="cid:image002.png@01D3741B.9E1D369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8"/>
            <a:ext cx="1352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398237"/>
            <a:ext cx="120924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0" i="0" u="none" strike="noStrike" cap="none" normalizeH="0" baseline="0" dirty="0">
                <a:ln>
                  <a:noFill/>
                </a:ln>
                <a:solidFill>
                  <a:srgbClr val="6D0696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Een bereikbare gemeente.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2" y="6416823"/>
            <a:ext cx="1950154" cy="268584"/>
          </a:xfrm>
          <a:prstGeom prst="rect">
            <a:avLst/>
          </a:prstGeom>
        </p:spPr>
      </p:pic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7DA546DB-4A19-4860-9919-3D0665DFEB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0759"/>
          <a:stretch/>
        </p:blipFill>
        <p:spPr>
          <a:xfrm>
            <a:off x="10157731" y="213034"/>
            <a:ext cx="1829977" cy="8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1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555" y="1939842"/>
            <a:ext cx="5945155" cy="1325563"/>
          </a:xfrm>
        </p:spPr>
        <p:txBody>
          <a:bodyPr/>
          <a:lstStyle/>
          <a:p>
            <a:r>
              <a:rPr lang="nl-NL" dirty="0">
                <a:latin typeface="Arial Rounded MT Bold" panose="020F0704030504030204" pitchFamily="34" charset="0"/>
              </a:rPr>
              <a:t>Projectteam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421160"/>
            <a:ext cx="10515600" cy="2839681"/>
          </a:xfrm>
        </p:spPr>
        <p:txBody>
          <a:bodyPr>
            <a:normAutofit lnSpcReduction="10000"/>
          </a:bodyPr>
          <a:lstStyle/>
          <a:p>
            <a:r>
              <a:rPr lang="nl-NL" dirty="0">
                <a:latin typeface="Arial Rounded MT Bold" panose="020F0704030504030204" pitchFamily="34" charset="0"/>
              </a:rPr>
              <a:t>Aannemer: Bam Infra Regionaal Helmond</a:t>
            </a:r>
          </a:p>
          <a:p>
            <a:pPr lvl="1"/>
            <a:r>
              <a:rPr lang="nl-NL" dirty="0">
                <a:latin typeface="Arial Rounded MT Bold" panose="020F0704030504030204" pitchFamily="34" charset="0"/>
              </a:rPr>
              <a:t>Projectleider: Mathé Lodewijk </a:t>
            </a:r>
          </a:p>
          <a:p>
            <a:pPr lvl="1"/>
            <a:r>
              <a:rPr lang="nl-NL" dirty="0">
                <a:latin typeface="Arial Rounded MT Bold" panose="020F0704030504030204" pitchFamily="34" charset="0"/>
              </a:rPr>
              <a:t>Werkvoorbereider: Richard Janssen</a:t>
            </a:r>
          </a:p>
          <a:p>
            <a:pPr lvl="1"/>
            <a:r>
              <a:rPr lang="nl-NL" dirty="0">
                <a:latin typeface="Arial Rounded MT Bold" panose="020F0704030504030204" pitchFamily="34" charset="0"/>
              </a:rPr>
              <a:t>Uitvoerder: Ron Hyndycz</a:t>
            </a:r>
          </a:p>
          <a:p>
            <a:r>
              <a:rPr lang="nl-NL" dirty="0">
                <a:latin typeface="Arial Rounded MT Bold" panose="020F0704030504030204" pitchFamily="34" charset="0"/>
              </a:rPr>
              <a:t>Gemeente Stein</a:t>
            </a:r>
          </a:p>
          <a:p>
            <a:pPr lvl="1"/>
            <a:r>
              <a:rPr lang="nl-NL" dirty="0">
                <a:latin typeface="Arial Rounded MT Bold" panose="020F0704030504030204" pitchFamily="34" charset="0"/>
              </a:rPr>
              <a:t>Projectleider: Rob Geraedts</a:t>
            </a:r>
          </a:p>
          <a:p>
            <a:pPr lvl="1"/>
            <a:r>
              <a:rPr lang="nl-NL" dirty="0">
                <a:latin typeface="Arial Rounded MT Bold" panose="020F0704030504030204" pitchFamily="34" charset="0"/>
              </a:rPr>
              <a:t>Toezichthouder: Rens Joris 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1" descr="cid:image002.png@01D3741B.9E1D369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8"/>
            <a:ext cx="1352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2" y="6416823"/>
            <a:ext cx="1950154" cy="268584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398237"/>
            <a:ext cx="120924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0" i="0" u="none" strike="noStrike" cap="none" normalizeH="0" baseline="0" dirty="0">
                <a:ln>
                  <a:noFill/>
                </a:ln>
                <a:solidFill>
                  <a:srgbClr val="6D0696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Een bereikbare gemeente.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57A56A52-C878-430B-A6CD-5DFA46AF55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0759"/>
          <a:stretch/>
        </p:blipFill>
        <p:spPr>
          <a:xfrm>
            <a:off x="10157731" y="213034"/>
            <a:ext cx="1829977" cy="8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cid:image002.png@01D3741B.9E1D369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8"/>
            <a:ext cx="1352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05" y="6441084"/>
            <a:ext cx="1950154" cy="268584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63555" y="1916194"/>
            <a:ext cx="9443126" cy="1325563"/>
          </a:xfrm>
        </p:spPr>
        <p:txBody>
          <a:bodyPr/>
          <a:lstStyle/>
          <a:p>
            <a:r>
              <a:rPr lang="nl-NL" dirty="0">
                <a:latin typeface="Arial Rounded MT Bold" panose="020F0704030504030204" pitchFamily="34" charset="0"/>
              </a:rPr>
              <a:t>Terugblik .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821724" y="3144872"/>
            <a:ext cx="11073715" cy="3175583"/>
          </a:xfrm>
        </p:spPr>
        <p:txBody>
          <a:bodyPr>
            <a:normAutofit lnSpcReduction="10000"/>
          </a:bodyPr>
          <a:lstStyle/>
          <a:p>
            <a:r>
              <a:rPr lang="nl-NL" dirty="0">
                <a:latin typeface="Arial Rounded MT Bold" panose="020F0704030504030204" pitchFamily="34" charset="0"/>
              </a:rPr>
              <a:t>Laatste infoavond voor alle bewoners van de Mauritsweg heeft plaats gevonden op 15 januari 2018</a:t>
            </a:r>
          </a:p>
          <a:p>
            <a:r>
              <a:rPr lang="nl-NL" dirty="0">
                <a:latin typeface="Arial Rounded MT Bold" panose="020F0704030504030204" pitchFamily="34" charset="0"/>
                <a:sym typeface="Wingdings" panose="05000000000000000000" pitchFamily="2" charset="2"/>
              </a:rPr>
              <a:t>Uitvoering in 3 fasen </a:t>
            </a:r>
          </a:p>
          <a:p>
            <a:r>
              <a:rPr lang="nl-NL" dirty="0">
                <a:latin typeface="Arial Rounded MT Bold" panose="020F0704030504030204" pitchFamily="34" charset="0"/>
              </a:rPr>
              <a:t>Start Fase 1  in Q3 van 2018 </a:t>
            </a:r>
            <a:r>
              <a:rPr lang="nl-NL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 gereed</a:t>
            </a:r>
            <a:endParaRPr lang="nl-NL" dirty="0">
              <a:latin typeface="Arial Rounded MT Bold" panose="020F0704030504030204" pitchFamily="34" charset="0"/>
            </a:endParaRPr>
          </a:p>
          <a:p>
            <a:r>
              <a:rPr lang="nl-NL" dirty="0">
                <a:latin typeface="Arial Rounded MT Bold" panose="020F0704030504030204" pitchFamily="34" charset="0"/>
              </a:rPr>
              <a:t>Fase 2 start op 14 April 2020 </a:t>
            </a:r>
            <a:r>
              <a:rPr lang="nl-NL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 zomer 2020</a:t>
            </a:r>
            <a:endParaRPr lang="nl-NL" dirty="0">
              <a:latin typeface="Arial Rounded MT Bold" panose="020F0704030504030204" pitchFamily="34" charset="0"/>
            </a:endParaRPr>
          </a:p>
          <a:p>
            <a:r>
              <a:rPr lang="nl-NL" dirty="0">
                <a:latin typeface="Arial Rounded MT Bold" panose="020F0704030504030204" pitchFamily="34" charset="0"/>
              </a:rPr>
              <a:t>Fase 3 gepland voor 2022</a:t>
            </a:r>
          </a:p>
          <a:p>
            <a:r>
              <a:rPr lang="nl-NL" dirty="0">
                <a:latin typeface="Arial Rounded MT Bold" panose="020F0704030504030204" pitchFamily="34" charset="0"/>
              </a:rPr>
              <a:t>Bomen enquête gehouden </a:t>
            </a:r>
            <a:r>
              <a:rPr lang="nl-NL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 Keuze is de Esdoorn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398237"/>
            <a:ext cx="120924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0" i="0" u="none" strike="noStrike" cap="none" normalizeH="0" baseline="0" dirty="0">
                <a:ln>
                  <a:noFill/>
                </a:ln>
                <a:solidFill>
                  <a:srgbClr val="6D0696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Een bereikbare gemeente.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72E3BA78-8719-4290-AFC1-BFB0C0D579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0759"/>
          <a:stretch/>
        </p:blipFill>
        <p:spPr>
          <a:xfrm>
            <a:off x="10157731" y="213034"/>
            <a:ext cx="1829977" cy="8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8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63" y="551794"/>
            <a:ext cx="11156731" cy="777914"/>
          </a:xfrm>
        </p:spPr>
        <p:txBody>
          <a:bodyPr/>
          <a:lstStyle/>
          <a:p>
            <a:r>
              <a:rPr lang="nl-NL" b="1" dirty="0" smtClean="0"/>
              <a:t>		Fasering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Afbeelding 1" descr="cid:image002.png@01D3741B.9E1D3690">
            <a:extLst>
              <a:ext uri="{FF2B5EF4-FFF2-40B4-BE49-F238E27FC236}">
                <a16:creationId xmlns:a16="http://schemas.microsoft.com/office/drawing/2014/main" xmlns="" id="{2595C7A3-5FF6-439C-B810-48EACD552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8"/>
            <a:ext cx="1352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61D6B43B-067A-48A6-85A5-440314DEEA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0759"/>
          <a:stretch/>
        </p:blipFill>
        <p:spPr>
          <a:xfrm>
            <a:off x="10157731" y="213034"/>
            <a:ext cx="1829977" cy="814872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24574" y="1245476"/>
            <a:ext cx="8417771" cy="54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7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 descr="cid:image002.png@01D3741B.9E1D369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8"/>
            <a:ext cx="1352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2" y="6416823"/>
            <a:ext cx="1950154" cy="26858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60787"/>
            <a:ext cx="12192000" cy="511229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Doorsnede riolering 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788436" y="19455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   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6ECE7F1D-75B1-4933-BF2A-10AB6FB0B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0759"/>
          <a:stretch/>
        </p:blipFill>
        <p:spPr>
          <a:xfrm>
            <a:off x="10157731" y="213034"/>
            <a:ext cx="1829977" cy="8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2681" y="252103"/>
            <a:ext cx="10515600" cy="1325563"/>
          </a:xfrm>
        </p:spPr>
        <p:txBody>
          <a:bodyPr/>
          <a:lstStyle/>
          <a:p>
            <a:r>
              <a:rPr lang="nl-NL" dirty="0"/>
              <a:t>Riolering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Nieuwe riolering vanaf nr. 77 ► </a:t>
            </a:r>
            <a:r>
              <a:rPr lang="nl-NL" dirty="0" smtClean="0"/>
              <a:t>115 </a:t>
            </a:r>
            <a:r>
              <a:rPr lang="nl-NL" dirty="0"/>
              <a:t>Gommerswijk</a:t>
            </a:r>
          </a:p>
          <a:p>
            <a:r>
              <a:rPr lang="nl-NL" dirty="0"/>
              <a:t>Infiltratieriool vanaf nr. </a:t>
            </a:r>
            <a:r>
              <a:rPr lang="nl-NL" dirty="0" smtClean="0"/>
              <a:t>77 </a:t>
            </a:r>
            <a:r>
              <a:rPr lang="nl-NL" dirty="0"/>
              <a:t>► </a:t>
            </a:r>
            <a:r>
              <a:rPr lang="nl-NL" dirty="0" smtClean="0"/>
              <a:t>101 Ambiorixstraat</a:t>
            </a:r>
            <a:endParaRPr lang="nl-NL" dirty="0"/>
          </a:p>
          <a:p>
            <a:r>
              <a:rPr lang="nl-NL" dirty="0"/>
              <a:t>Alle </a:t>
            </a:r>
            <a:r>
              <a:rPr lang="nl-NL" dirty="0" smtClean="0"/>
              <a:t>bestaande huisaansluitingen </a:t>
            </a:r>
            <a:r>
              <a:rPr lang="nl-NL" dirty="0"/>
              <a:t>worden vervangen tot aan de </a:t>
            </a:r>
            <a:r>
              <a:rPr lang="nl-NL" dirty="0" smtClean="0"/>
              <a:t>erfgrens en per </a:t>
            </a:r>
            <a:r>
              <a:rPr lang="nl-NL" dirty="0"/>
              <a:t>woning </a:t>
            </a:r>
            <a:r>
              <a:rPr lang="nl-NL" dirty="0" smtClean="0"/>
              <a:t>wordt een </a:t>
            </a:r>
            <a:r>
              <a:rPr lang="nl-NL" dirty="0"/>
              <a:t>aparte huisaansluiting met een ontstoppingsstuk </a:t>
            </a:r>
            <a:r>
              <a:rPr lang="nl-NL" dirty="0" smtClean="0"/>
              <a:t>aangelegd op </a:t>
            </a:r>
            <a:r>
              <a:rPr lang="nl-NL" dirty="0"/>
              <a:t>de erfgrens. Ook bij woningen waar geen nieuw riool wordt gelegd. </a:t>
            </a:r>
          </a:p>
          <a:p>
            <a:r>
              <a:rPr lang="nl-NL" dirty="0"/>
              <a:t>Ter plaatse van het infiltratie riool krijgt elke woning een aparte regenwateraansluiting.</a:t>
            </a:r>
          </a:p>
          <a:p>
            <a:r>
              <a:rPr lang="nl-NL" dirty="0"/>
              <a:t>Per woning wordt bekeken wat aan regenwater kan worden afgekoppeld.  </a:t>
            </a:r>
          </a:p>
        </p:txBody>
      </p:sp>
      <p:pic>
        <p:nvPicPr>
          <p:cNvPr id="4" name="Afbeelding 1" descr="cid:image002.png@01D3741B.9E1D3690">
            <a:extLst>
              <a:ext uri="{FF2B5EF4-FFF2-40B4-BE49-F238E27FC236}">
                <a16:creationId xmlns:a16="http://schemas.microsoft.com/office/drawing/2014/main" xmlns="" id="{064ECA96-547B-4C3E-822B-8671381C5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8"/>
            <a:ext cx="1352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4BAF5D99-E2D8-4354-B3F3-DEB91A7673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0759"/>
          <a:stretch/>
        </p:blipFill>
        <p:spPr>
          <a:xfrm>
            <a:off x="10157731" y="213034"/>
            <a:ext cx="1829977" cy="8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8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578" r="1175" b="2036"/>
          <a:stretch>
            <a:fillRect/>
          </a:stretch>
        </p:blipFill>
        <p:spPr bwMode="auto">
          <a:xfrm>
            <a:off x="1524000" y="650876"/>
            <a:ext cx="9144000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751" t="1578" r="1175" b="20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524000" y="260350"/>
            <a:ext cx="9144000" cy="431800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7967664" y="260351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>
                <a:solidFill>
                  <a:srgbClr val="00CC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nl-NL" sz="1400">
                <a:solidFill>
                  <a:schemeClr val="bg1"/>
                </a:solidFill>
                <a:latin typeface="Times New Roman" panose="02020603050405020304" pitchFamily="18" charset="0"/>
              </a:rPr>
              <a:t>LANGROEP </a:t>
            </a:r>
            <a:r>
              <a:rPr lang="en-US" altLang="nl-NL" sz="1800">
                <a:solidFill>
                  <a:srgbClr val="00CC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nl-NL" sz="1400">
                <a:solidFill>
                  <a:schemeClr val="bg1"/>
                </a:solidFill>
                <a:latin typeface="Times New Roman" panose="02020603050405020304" pitchFamily="18" charset="0"/>
              </a:rPr>
              <a:t>EGGEN BV</a:t>
            </a:r>
            <a:endParaRPr lang="nl-NL" altLang="nl-NL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279651" y="1268413"/>
            <a:ext cx="7993063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nl-NL" sz="2400" b="1" dirty="0" err="1">
                <a:solidFill>
                  <a:srgbClr val="003300"/>
                </a:solidFill>
              </a:rPr>
              <a:t>Afkoppelen</a:t>
            </a:r>
            <a:endParaRPr lang="en-US" altLang="nl-NL" sz="2400" b="1" dirty="0">
              <a:solidFill>
                <a:srgbClr val="0033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nl-NL" sz="1400" b="1" dirty="0">
              <a:solidFill>
                <a:srgbClr val="003300"/>
              </a:solidFill>
            </a:endParaRPr>
          </a:p>
          <a:p>
            <a:pPr marL="285750" indent="-285750">
              <a:spcBef>
                <a:spcPct val="50000"/>
              </a:spcBef>
              <a:defRPr/>
            </a:pPr>
            <a:r>
              <a:rPr lang="nl-NL" altLang="nl-NL" sz="1600" dirty="0">
                <a:solidFill>
                  <a:srgbClr val="003300"/>
                </a:solidFill>
              </a:rPr>
              <a:t>Gemengd stelsel (bestaand)</a:t>
            </a:r>
          </a:p>
        </p:txBody>
      </p:sp>
      <p:pic>
        <p:nvPicPr>
          <p:cNvPr id="7" name="Afbeelding 1" descr="cid:image002.png@01D3741B.9E1D3690">
            <a:extLst>
              <a:ext uri="{FF2B5EF4-FFF2-40B4-BE49-F238E27FC236}">
                <a16:creationId xmlns:a16="http://schemas.microsoft.com/office/drawing/2014/main" xmlns="" id="{458545D1-6C8B-43B4-924C-BC84F8821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8"/>
            <a:ext cx="1352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8DBA3FF4-BC32-4EC9-8A28-1C27B88D26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0759"/>
          <a:stretch/>
        </p:blipFill>
        <p:spPr>
          <a:xfrm>
            <a:off x="10272714" y="219628"/>
            <a:ext cx="1829977" cy="8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9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 t="14281" r="12447" b="6761"/>
          <a:stretch>
            <a:fillRect/>
          </a:stretch>
        </p:blipFill>
        <p:spPr bwMode="auto">
          <a:xfrm>
            <a:off x="1487487" y="781050"/>
            <a:ext cx="9217026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524000" y="260350"/>
            <a:ext cx="9144000" cy="431800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7967664" y="260351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>
                <a:solidFill>
                  <a:srgbClr val="00CC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nl-NL" sz="1400">
                <a:solidFill>
                  <a:schemeClr val="bg1"/>
                </a:solidFill>
                <a:latin typeface="Times New Roman" panose="02020603050405020304" pitchFamily="18" charset="0"/>
              </a:rPr>
              <a:t>LANGROEP </a:t>
            </a:r>
            <a:r>
              <a:rPr lang="en-US" altLang="nl-NL" sz="1800">
                <a:solidFill>
                  <a:srgbClr val="00CC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nl-NL" sz="1400">
                <a:solidFill>
                  <a:schemeClr val="bg1"/>
                </a:solidFill>
                <a:latin typeface="Times New Roman" panose="02020603050405020304" pitchFamily="18" charset="0"/>
              </a:rPr>
              <a:t>EGGEN BV</a:t>
            </a:r>
            <a:endParaRPr lang="nl-NL" altLang="nl-NL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279651" y="1268413"/>
            <a:ext cx="7993063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nl-NL" sz="2400" b="1" dirty="0" err="1">
                <a:solidFill>
                  <a:srgbClr val="003300"/>
                </a:solidFill>
              </a:rPr>
              <a:t>Afkoppelen</a:t>
            </a:r>
            <a:endParaRPr lang="en-US" altLang="nl-NL" sz="2400" b="1" dirty="0">
              <a:solidFill>
                <a:srgbClr val="0033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nl-NL" sz="1400" b="1" dirty="0">
              <a:solidFill>
                <a:srgbClr val="003300"/>
              </a:solidFill>
            </a:endParaRPr>
          </a:p>
          <a:p>
            <a:pPr marL="285750" indent="-285750">
              <a:spcBef>
                <a:spcPct val="50000"/>
              </a:spcBef>
              <a:defRPr/>
            </a:pPr>
            <a:r>
              <a:rPr lang="nl-NL" altLang="nl-NL" sz="1600" dirty="0">
                <a:solidFill>
                  <a:srgbClr val="003300"/>
                </a:solidFill>
              </a:rPr>
              <a:t>Gescheiden stelsel (gewenst)</a:t>
            </a:r>
          </a:p>
        </p:txBody>
      </p:sp>
      <p:pic>
        <p:nvPicPr>
          <p:cNvPr id="7" name="Afbeelding 1" descr="cid:image002.png@01D3741B.9E1D3690">
            <a:extLst>
              <a:ext uri="{FF2B5EF4-FFF2-40B4-BE49-F238E27FC236}">
                <a16:creationId xmlns:a16="http://schemas.microsoft.com/office/drawing/2014/main" xmlns="" id="{FA661B2B-FA2A-4AD9-930A-2BB886EEF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8"/>
            <a:ext cx="1352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C6624403-6F7E-495D-B56B-8C0BC6F5AC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0759"/>
          <a:stretch/>
        </p:blipFill>
        <p:spPr>
          <a:xfrm>
            <a:off x="10272714" y="209860"/>
            <a:ext cx="1829977" cy="8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665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Breedbeeld</PresentationFormat>
  <Paragraphs>78</Paragraphs>
  <Slides>17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Times New Roman</vt:lpstr>
      <vt:lpstr>Wingdings</vt:lpstr>
      <vt:lpstr>Kantoorthema</vt:lpstr>
      <vt:lpstr> MAURITSWEG FASE 2 </vt:lpstr>
      <vt:lpstr>Agenda</vt:lpstr>
      <vt:lpstr>Projectteam</vt:lpstr>
      <vt:lpstr>Terugblik .</vt:lpstr>
      <vt:lpstr>  Fasering </vt:lpstr>
      <vt:lpstr>Doorsnede riolering </vt:lpstr>
      <vt:lpstr>Riolering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MAURITSWEG FASE 2 </vt:lpstr>
      <vt:lpstr>Vragen aan de tafels  </vt:lpstr>
    </vt:vector>
  </TitlesOfParts>
  <Company>Gemeente Stein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Roger Vluggen</dc:creator>
  <cp:lastModifiedBy>Lotte Hoorens</cp:lastModifiedBy>
  <cp:revision>101</cp:revision>
  <cp:lastPrinted>2020-03-10T09:38:54Z</cp:lastPrinted>
  <dcterms:created xsi:type="dcterms:W3CDTF">2017-12-07T10:38:35Z</dcterms:created>
  <dcterms:modified xsi:type="dcterms:W3CDTF">2020-03-13T08:35:26Z</dcterms:modified>
</cp:coreProperties>
</file>